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  <p:sldMasterId id="2147483793" r:id="rId2"/>
    <p:sldMasterId id="2147483904" r:id="rId3"/>
    <p:sldMasterId id="2147483952" r:id="rId4"/>
    <p:sldMasterId id="2147484000" r:id="rId5"/>
  </p:sldMasterIdLst>
  <p:notesMasterIdLst>
    <p:notesMasterId r:id="rId15"/>
  </p:notesMasterIdLst>
  <p:sldIdLst>
    <p:sldId id="279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3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2128" autoAdjust="0"/>
  </p:normalViewPr>
  <p:slideViewPr>
    <p:cSldViewPr>
      <p:cViewPr varScale="1">
        <p:scale>
          <a:sx n="73" d="100"/>
          <a:sy n="73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D0C3E-F342-4A6A-8D11-8910C9CF62C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5C63D-3353-4CBC-AA6A-C0E7FD807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2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473514"/>
      </p:ext>
    </p:extLst>
  </p:cSld>
  <p:clrMapOvr>
    <a:masterClrMapping/>
  </p:clrMapOvr>
  <p:transition spd="slow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2023/7/20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78587"/>
      </p:ext>
    </p:extLst>
  </p:cSld>
  <p:clrMapOvr>
    <a:masterClrMapping/>
  </p:clrMapOvr>
  <p:transition spd="slow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5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46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14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60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86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45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04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14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9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80926"/>
      </p:ext>
    </p:extLst>
  </p:cSld>
  <p:clrMapOvr>
    <a:masterClrMapping/>
  </p:clrMapOvr>
  <p:transition spd="slow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25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18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37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4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18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12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19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04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22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457876" y="1110373"/>
            <a:ext cx="112067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10327749" y="149249"/>
            <a:ext cx="1223999" cy="9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27259"/>
      </p:ext>
    </p:extLst>
  </p:cSld>
  <p:clrMapOvr>
    <a:masterClrMapping/>
  </p:clrMapOvr>
  <p:transition spd="slow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34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4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06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426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5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77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975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892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83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9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2023/7/20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07162"/>
      </p:ext>
    </p:extLst>
  </p:cSld>
  <p:clrMapOvr>
    <a:masterClrMapping/>
  </p:clrMapOvr>
  <p:transition spd="slow" advTm="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46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173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539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3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2023/7/20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68451"/>
      </p:ext>
    </p:extLst>
  </p:cSld>
  <p:clrMapOvr>
    <a:masterClrMapping/>
  </p:clrMapOvr>
  <p:transition spd="slow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598521"/>
      </p:ext>
    </p:extLst>
  </p:cSld>
  <p:clrMapOvr>
    <a:masterClrMapping/>
  </p:clrMapOvr>
  <p:transition spd="slow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80591"/>
      </p:ext>
    </p:extLst>
  </p:cSld>
  <p:clrMapOvr>
    <a:masterClrMapping/>
  </p:clrMapOvr>
  <p:transition spd="slow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457876" y="1110373"/>
            <a:ext cx="112067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10327749" y="149249"/>
            <a:ext cx="1223999" cy="9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02039"/>
      </p:ext>
    </p:extLst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2023/7/20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89108"/>
      </p:ext>
    </p:extLst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2023/7/20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3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8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</p:sldLayoutIdLst>
  <p:transition spd="slow" advTm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2023/7/20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3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2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</p:sldLayoutIdLst>
  <p:transition spd="slow" advTm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62F3A7-F91C-46B6-B2B1-7906CC0FF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A3C82A-F5C5-442C-A4A2-3E6E5E4359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3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62F3A7-F91C-46B6-B2B1-7906CC0FF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A3C82A-F5C5-442C-A4A2-3E6E5E4359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6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62F3A7-F91C-46B6-B2B1-7906CC0FF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A3C82A-F5C5-442C-A4A2-3E6E5E4359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4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666392076091536791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nhdepbonphuong.com/13-khung-hinh-dep-da-dang-va-phong-phu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://downloadphanmem2015.blogspot.com/2014/12/200-khung-anh-nen-ep-cho-be-yeu-tai.html" TargetMode="Externa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KAGAY~12"/>
          <p:cNvSpPr>
            <a:spLocks noChangeArrowheads="1"/>
          </p:cNvSpPr>
          <p:nvPr/>
        </p:nvSpPr>
        <p:spPr bwMode="auto">
          <a:xfrm>
            <a:off x="-1066800" y="3304"/>
            <a:ext cx="121158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570858" y="1076848"/>
            <a:ext cx="2562333" cy="3143250"/>
            <a:chOff x="2165" y="1008"/>
            <a:chExt cx="1821" cy="2640"/>
          </a:xfrm>
        </p:grpSpPr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2165" y="1008"/>
              <a:ext cx="1821" cy="2640"/>
              <a:chOff x="2069" y="912"/>
              <a:chExt cx="1821" cy="2640"/>
            </a:xfrm>
          </p:grpSpPr>
          <p:sp>
            <p:nvSpPr>
              <p:cNvPr id="3077" name="Text Box 5"/>
              <p:cNvSpPr txBox="1">
                <a:spLocks noChangeArrowheads="1"/>
              </p:cNvSpPr>
              <p:nvPr/>
            </p:nvSpPr>
            <p:spPr bwMode="auto">
              <a:xfrm>
                <a:off x="2352" y="1179"/>
                <a:ext cx="1292" cy="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8573" tIns="34286" rIns="68573" bIns="34286"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7200" dirty="0">
                    <a:solidFill>
                      <a:srgbClr val="FF3300"/>
                    </a:solidFill>
                    <a:latin typeface=".VnArial Narrow" pitchFamily="34" charset="0"/>
                    <a:sym typeface="Wingdings" pitchFamily="2" charset="2"/>
                  </a:rPr>
                  <a:t></a:t>
                </a:r>
                <a:endParaRPr lang="en-US" sz="7200" dirty="0">
                  <a:solidFill>
                    <a:srgbClr val="FF3300"/>
                  </a:solidFill>
                  <a:latin typeface=".VnArial Narrow" pitchFamily="34" charset="0"/>
                  <a:sym typeface="Webdings" pitchFamily="18" charset="2"/>
                </a:endParaRPr>
              </a:p>
            </p:txBody>
          </p:sp>
          <p:sp>
            <p:nvSpPr>
              <p:cNvPr id="3078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069" y="912"/>
                <a:ext cx="1821" cy="264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1368389"/>
                  </a:avLst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700" kern="10" dirty="0">
                    <a:ln w="9525">
                      <a:solidFill>
                        <a:srgbClr val="FFFF99"/>
                      </a:solidFill>
                      <a:round/>
                      <a:headEnd/>
                      <a:tailEnd/>
                    </a:ln>
                    <a:solidFill>
                      <a:srgbClr val="FFFF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KẾ HOẠCH BÀI DẠY MÔN GIÁO DỤC CÔNG DÂN</a:t>
                </a:r>
                <a:r>
                  <a:rPr lang="en-US" sz="2700" kern="10" dirty="0">
                    <a:ln w="9525">
                      <a:solidFill>
                        <a:srgbClr val="FFFF99"/>
                      </a:solidFill>
                      <a:round/>
                      <a:headEnd/>
                      <a:tailEnd/>
                    </a:ln>
                    <a:solidFill>
                      <a:srgbClr val="FFFF99"/>
                    </a:solidFill>
                  </a:rPr>
                  <a:t>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700" kern="10" dirty="0">
                    <a:ln w="9525">
                      <a:solidFill>
                        <a:srgbClr val="FFFF99"/>
                      </a:solidFill>
                      <a:round/>
                      <a:headEnd/>
                      <a:tailEnd/>
                    </a:ln>
                    <a:solidFill>
                      <a:srgbClr val="FFFF99"/>
                    </a:solidFill>
                  </a:rPr>
                  <a:t>  </a:t>
                </a:r>
              </a:p>
            </p:txBody>
          </p:sp>
          <p:sp>
            <p:nvSpPr>
              <p:cNvPr id="3080" name="Text Box 8"/>
              <p:cNvSpPr txBox="1">
                <a:spLocks noChangeArrowheads="1"/>
              </p:cNvSpPr>
              <p:nvPr/>
            </p:nvSpPr>
            <p:spPr bwMode="auto">
              <a:xfrm rot="5634030">
                <a:off x="2700" y="1434"/>
                <a:ext cx="432" cy="3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8573" tIns="34286" rIns="68573" bIns="34286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3000">
                    <a:solidFill>
                      <a:srgbClr val="FF3300"/>
                    </a:solidFill>
                    <a:latin typeface=".VnArial Narrow" pitchFamily="34" charset="0"/>
                    <a:sym typeface="Wingdings" pitchFamily="2" charset="2"/>
                  </a:rPr>
                  <a:t></a:t>
                </a:r>
                <a:endParaRPr lang="en-US" sz="3000">
                  <a:solidFill>
                    <a:srgbClr val="FF3300"/>
                  </a:solidFill>
                  <a:latin typeface=".VnArial Narrow" pitchFamily="34" charset="0"/>
                  <a:sym typeface="Webdings" pitchFamily="18" charset="2"/>
                </a:endParaRPr>
              </a:p>
            </p:txBody>
          </p:sp>
        </p:grp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2857" y="1134"/>
              <a:ext cx="35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73" tIns="34286" rIns="68573" bIns="34286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FF3300"/>
                  </a:solidFill>
                  <a:latin typeface=".VnArial Narrow" pitchFamily="34" charset="0"/>
                  <a:sym typeface="Webdings" pitchFamily="18" charset="2"/>
                </a:rPr>
                <a:t></a:t>
              </a:r>
            </a:p>
          </p:txBody>
        </p:sp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3403" y="1374"/>
              <a:ext cx="35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73" tIns="34286" rIns="68573" bIns="34286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FF3300"/>
                  </a:solidFill>
                  <a:latin typeface=".VnArial Narrow" pitchFamily="34" charset="0"/>
                  <a:sym typeface="Webdings" pitchFamily="18" charset="2"/>
                </a:rPr>
                <a:t></a:t>
              </a:r>
            </a:p>
          </p:txBody>
        </p:sp>
        <p:sp>
          <p:nvSpPr>
            <p:cNvPr id="3083" name="Text Box 11"/>
            <p:cNvSpPr txBox="1">
              <a:spLocks noChangeArrowheads="1"/>
            </p:cNvSpPr>
            <p:nvPr/>
          </p:nvSpPr>
          <p:spPr bwMode="auto">
            <a:xfrm>
              <a:off x="3480" y="1878"/>
              <a:ext cx="35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73" tIns="34286" rIns="68573" bIns="34286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100" dirty="0">
                  <a:solidFill>
                    <a:srgbClr val="FF3300"/>
                  </a:solidFill>
                  <a:latin typeface=".VnArial Narrow" pitchFamily="34" charset="0"/>
                  <a:sym typeface="Webdings" pitchFamily="18" charset="2"/>
                </a:rPr>
                <a:t></a:t>
              </a:r>
            </a:p>
          </p:txBody>
        </p:sp>
        <p:sp>
          <p:nvSpPr>
            <p:cNvPr id="3084" name="Text Box 12"/>
            <p:cNvSpPr txBox="1">
              <a:spLocks noChangeArrowheads="1"/>
            </p:cNvSpPr>
            <p:nvPr/>
          </p:nvSpPr>
          <p:spPr bwMode="auto">
            <a:xfrm>
              <a:off x="2278" y="1872"/>
              <a:ext cx="35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73" tIns="34286" rIns="68573" bIns="34286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FF3300"/>
                  </a:solidFill>
                  <a:latin typeface=".VnArial Narrow" pitchFamily="34" charset="0"/>
                  <a:sym typeface="Webdings" pitchFamily="18" charset="2"/>
                </a:rPr>
                <a:t></a:t>
              </a:r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2387" y="1383"/>
              <a:ext cx="35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73" tIns="34286" rIns="68573" bIns="34286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FF3300"/>
                  </a:solidFill>
                  <a:latin typeface=".VnArial Narrow" pitchFamily="34" charset="0"/>
                  <a:sym typeface="Webdings" pitchFamily="18" charset="2"/>
                </a:rPr>
                <a:t></a:t>
              </a:r>
            </a:p>
          </p:txBody>
        </p:sp>
      </p:grp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6477000" y="4956584"/>
            <a:ext cx="3942159" cy="80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700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Người thực hiện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Phan </a:t>
            </a:r>
            <a:r>
              <a:rPr lang="en-US" sz="2700" kern="10" dirty="0" err="1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Thị</a:t>
            </a:r>
            <a:r>
              <a:rPr lang="en-US" sz="2700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  <a:r>
              <a:rPr lang="en-US" sz="2700" kern="10" dirty="0" err="1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Diệu</a:t>
            </a:r>
            <a:r>
              <a:rPr lang="en-US" sz="2700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  <a:r>
              <a:rPr lang="en-US" sz="2700" kern="10" dirty="0" err="1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Huyền</a:t>
            </a:r>
            <a:endParaRPr lang="en-US" sz="2700" kern="10" dirty="0">
              <a:ln w="19050">
                <a:solidFill>
                  <a:srgbClr val="FF9900"/>
                </a:solidFill>
                <a:round/>
                <a:headEnd/>
                <a:tailEnd/>
              </a:ln>
              <a:solidFill>
                <a:srgbClr val="FF33CC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3089672"/>
            <a:ext cx="87896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29: QUYỀN VÀ NGHĨA VỤ 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CƠ BẢN CỦA CÔNG DÂN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3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D19D38-C1AC-4441-902E-CABA5EF56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57200" y="8106"/>
            <a:ext cx="12877800" cy="7696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0E38B9-C5C2-49A4-9A8E-6DCC16A334AC}"/>
              </a:ext>
            </a:extLst>
          </p:cNvPr>
          <p:cNvSpPr txBox="1"/>
          <p:nvPr/>
        </p:nvSpPr>
        <p:spPr>
          <a:xfrm>
            <a:off x="1447800" y="2133600"/>
            <a:ext cx="38638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800" b="1" dirty="0" err="1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Bài</a:t>
            </a:r>
            <a:r>
              <a:rPr lang="en-US" sz="2800" b="1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11: </a:t>
            </a:r>
            <a:r>
              <a:rPr lang="en-US" sz="2400" b="1" dirty="0">
                <a:solidFill>
                  <a:srgbClr val="00B0F0"/>
                </a:solidFill>
                <a:latin typeface="Arial"/>
              </a:rPr>
              <a:t>QUYỀN VÀ NGHĨA VỤ CƠ BẢN CỦA CÔNG DÂN VIỆT NAM</a:t>
            </a:r>
            <a:endParaRPr lang="en-US" sz="2400" dirty="0">
              <a:solidFill>
                <a:srgbClr val="00B0F0"/>
              </a:solidFill>
              <a:latin typeface="Arial"/>
            </a:endParaRPr>
          </a:p>
          <a:p>
            <a:pPr>
              <a:defRPr/>
            </a:pPr>
            <a:endParaRPr lang="en-US" sz="3600" b="1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571F3C-F8EC-4CCD-8ACE-391857155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4338" y="0"/>
            <a:ext cx="1158340" cy="10486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EFB622-DB97-4C2C-AFD4-06D07E46FA3E}"/>
              </a:ext>
            </a:extLst>
          </p:cNvPr>
          <p:cNvSpPr txBox="1"/>
          <p:nvPr/>
        </p:nvSpPr>
        <p:spPr>
          <a:xfrm>
            <a:off x="6271334" y="2298065"/>
            <a:ext cx="38632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b="1" dirty="0">
                <a:latin typeface="Arial" panose="020B0604020202020204" pitchFamily="34" charset="0"/>
                <a:ea typeface="MS ??"/>
                <a:cs typeface="Arial" panose="020B0604020202020204" pitchFamily="34" charset="0"/>
              </a:rPr>
              <a:t>2. Nội dung quyền và nghĩa vụ cơ bản của công dân theo Hiến pháp năm 2013</a:t>
            </a:r>
            <a:endParaRPr lang="en-US" sz="2800" dirty="0">
              <a:latin typeface="Arial" panose="020B0604020202020204" pitchFamily="34" charset="0"/>
              <a:ea typeface="MS ??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83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639" y="530917"/>
            <a:ext cx="1949598" cy="1657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-1269" r="8734" b="-761"/>
          <a:stretch/>
        </p:blipFill>
        <p:spPr>
          <a:xfrm>
            <a:off x="10026438" y="76200"/>
            <a:ext cx="641562" cy="609232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4724400" y="147532"/>
            <a:ext cx="2959926" cy="766773"/>
            <a:chOff x="3370370" y="229653"/>
            <a:chExt cx="2959926" cy="76677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3370370" y="229653"/>
              <a:ext cx="2959926" cy="766773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9525" cap="flat" cmpd="sng" algn="ctr">
              <a:solidFill>
                <a:srgbClr val="F6E068"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z="152400" extrusionH="63500" prstMaterial="dkEdge">
              <a:bevelT w="125400" h="36350" prst="relaxedInset"/>
              <a:contourClr>
                <a:srgbClr val="FFFFFF"/>
              </a:contourClr>
            </a:sp3d>
          </p:spPr>
        </p:sp>
        <p:sp>
          <p:nvSpPr>
            <p:cNvPr id="10" name="Rounded Rectangle 4"/>
            <p:cNvSpPr/>
            <p:nvPr/>
          </p:nvSpPr>
          <p:spPr>
            <a:xfrm>
              <a:off x="3392828" y="252111"/>
              <a:ext cx="2915010" cy="721857"/>
            </a:xfrm>
            <a:prstGeom prst="rect">
              <a:avLst/>
            </a:prstGeom>
            <a:noFill/>
            <a:ln>
              <a:noFill/>
            </a:ln>
            <a:effectLst/>
            <a:sp3d z="152400"/>
          </p:spPr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endPara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ibbon: Tilted Up 5">
            <a:extLst>
              <a:ext uri="{FF2B5EF4-FFF2-40B4-BE49-F238E27FC236}">
                <a16:creationId xmlns:a16="http://schemas.microsoft.com/office/drawing/2014/main" id="{B24580CB-6B21-44FA-ACD8-715A373D6D62}"/>
              </a:ext>
            </a:extLst>
          </p:cNvPr>
          <p:cNvSpPr/>
          <p:nvPr/>
        </p:nvSpPr>
        <p:spPr>
          <a:xfrm>
            <a:off x="1752600" y="711138"/>
            <a:ext cx="2448272" cy="1152128"/>
          </a:xfrm>
          <a:prstGeom prst="ribbon2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400" y="14478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0" y="223414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Nhóm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1: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Đọc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điều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20, 21,22,24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và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trả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lời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câu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hỏi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: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Các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điều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đó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thể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hiện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quyền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và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nghĩa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vụ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gì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của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công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dân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?</a:t>
            </a:r>
          </a:p>
          <a:p>
            <a:pPr algn="just"/>
            <a:endParaRPr lang="en-US" sz="2000" b="1" dirty="0">
              <a:solidFill>
                <a:prstClr val="black"/>
              </a:solidFill>
              <a:latin typeface="Arial"/>
            </a:endParaRPr>
          </a:p>
          <a:p>
            <a:pPr algn="just"/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Nhóm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2: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Đọc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điều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25, 27,28,30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và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trả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lời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câu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hỏi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: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Các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điều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đó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thể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hiện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quyền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và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nghĩa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vụ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gì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của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công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dân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?</a:t>
            </a:r>
          </a:p>
          <a:p>
            <a:pPr algn="just"/>
            <a:endParaRPr lang="en-US" sz="2000" b="1" dirty="0">
              <a:solidFill>
                <a:prstClr val="black"/>
              </a:solidFill>
              <a:latin typeface="Arial"/>
            </a:endParaRPr>
          </a:p>
          <a:p>
            <a:pPr algn="just"/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Nhóm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3: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Đọc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điều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32,33,38,39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và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trả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lời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câu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hỏi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: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Các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điều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đó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thể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hiện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quyền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và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nghĩa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vụ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gì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của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công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dân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?</a:t>
            </a:r>
          </a:p>
          <a:p>
            <a:pPr algn="just"/>
            <a:endParaRPr lang="en-US" sz="2000" b="1" dirty="0">
              <a:solidFill>
                <a:prstClr val="black"/>
              </a:solidFill>
              <a:latin typeface="Arial"/>
            </a:endParaRPr>
          </a:p>
          <a:p>
            <a:pPr algn="just"/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Nhóm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4: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Đọc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điều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43,45,46,47 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và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trả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lời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câu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hỏi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: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Các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điều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đó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thể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hiện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quyền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và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nghĩa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vụ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gì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của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công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Arial"/>
              </a:rPr>
              <a:t>dân</a:t>
            </a:r>
            <a:r>
              <a:rPr lang="en-US" sz="2000" b="1" i="1" dirty="0">
                <a:solidFill>
                  <a:prstClr val="black"/>
                </a:solidFill>
                <a:latin typeface="Arial"/>
              </a:rPr>
              <a:t> ?</a:t>
            </a:r>
            <a:endParaRPr lang="en-US" sz="2000" b="1" dirty="0">
              <a:solidFill>
                <a:prstClr val="black"/>
              </a:solidFill>
              <a:latin typeface="Arial"/>
            </a:endParaRPr>
          </a:p>
          <a:p>
            <a:pPr algn="just"/>
            <a:endParaRPr lang="en-US" sz="2000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162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381442"/>
            <a:ext cx="1949598" cy="1657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-1269" r="8734" b="-761"/>
          <a:stretch/>
        </p:blipFill>
        <p:spPr>
          <a:xfrm>
            <a:off x="10026438" y="76200"/>
            <a:ext cx="641562" cy="609232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4724400" y="147628"/>
            <a:ext cx="2667000" cy="766773"/>
            <a:chOff x="3370370" y="229653"/>
            <a:chExt cx="2959926" cy="76677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3370370" y="229653"/>
              <a:ext cx="2959926" cy="766773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9525" cap="flat" cmpd="sng" algn="ctr">
              <a:solidFill>
                <a:srgbClr val="F6E068"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z="152400" extrusionH="63500" prstMaterial="dkEdge">
              <a:bevelT w="125400" h="36350" prst="relaxedInset"/>
              <a:contourClr>
                <a:srgbClr val="FFFFFF"/>
              </a:contourClr>
            </a:sp3d>
          </p:spPr>
        </p:sp>
        <p:sp>
          <p:nvSpPr>
            <p:cNvPr id="10" name="Rounded Rectangle 4"/>
            <p:cNvSpPr/>
            <p:nvPr/>
          </p:nvSpPr>
          <p:spPr>
            <a:xfrm>
              <a:off x="3392828" y="463026"/>
              <a:ext cx="2915010" cy="228600"/>
            </a:xfrm>
            <a:prstGeom prst="rect">
              <a:avLst/>
            </a:prstGeom>
            <a:noFill/>
            <a:ln>
              <a:noFill/>
            </a:ln>
            <a:effectLst/>
            <a:sp3d z="152400"/>
          </p:spPr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endPara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114800" y="9906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0" y="1530489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algn="just"/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just"/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</a:t>
            </a:r>
          </a:p>
          <a:p>
            <a:pPr algn="just"/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ngưỡng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just"/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khiếu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khoẻ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,...</a:t>
            </a:r>
          </a:p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tuân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thuế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7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-28575"/>
            <a:ext cx="1949598" cy="1657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-1269" r="8734" b="-761"/>
          <a:stretch/>
        </p:blipFill>
        <p:spPr>
          <a:xfrm>
            <a:off x="10026438" y="76200"/>
            <a:ext cx="641562" cy="609232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4724400" y="147628"/>
            <a:ext cx="2667000" cy="766773"/>
            <a:chOff x="3370370" y="229653"/>
            <a:chExt cx="2959926" cy="76677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3370370" y="229653"/>
              <a:ext cx="2959926" cy="766773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9525" cap="flat" cmpd="sng" algn="ctr">
              <a:solidFill>
                <a:srgbClr val="F6E068"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z="152400" extrusionH="63500" prstMaterial="dkEdge">
              <a:bevelT w="125400" h="36350" prst="relaxedInset"/>
              <a:contourClr>
                <a:srgbClr val="FFFFFF"/>
              </a:contourClr>
            </a:sp3d>
          </p:spPr>
        </p:sp>
        <p:sp>
          <p:nvSpPr>
            <p:cNvPr id="10" name="Rounded Rectangle 4"/>
            <p:cNvSpPr/>
            <p:nvPr/>
          </p:nvSpPr>
          <p:spPr>
            <a:xfrm>
              <a:off x="3392828" y="463026"/>
              <a:ext cx="2915010" cy="228600"/>
            </a:xfrm>
            <a:prstGeom prst="rect">
              <a:avLst/>
            </a:prstGeom>
            <a:noFill/>
            <a:ln>
              <a:noFill/>
            </a:ln>
            <a:effectLst/>
            <a:sp3d z="152400"/>
          </p:spPr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endPara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114800" y="9906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0" y="1743924"/>
            <a:ext cx="74676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Nhóm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quyền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chính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trị</a:t>
            </a:r>
            <a:r>
              <a:rPr lang="en-US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srgbClr val="00B0F0"/>
              </a:solidFill>
              <a:latin typeface="Cambria" panose="02040503050406030204" pitchFamily="18" charset="0"/>
              <a:ea typeface="MS ??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Nhóm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quyền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dân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srgbClr val="00B0F0"/>
              </a:solidFill>
              <a:latin typeface="Cambria" panose="02040503050406030204" pitchFamily="18" charset="0"/>
              <a:ea typeface="MS ??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Nhóm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quyền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kinh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tế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srgbClr val="00B0F0"/>
              </a:solidFill>
              <a:latin typeface="Cambria" panose="02040503050406030204" pitchFamily="18" charset="0"/>
              <a:ea typeface="MS ??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Nhóm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quyền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văn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xã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hội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srgbClr val="00B0F0"/>
              </a:solidFill>
              <a:latin typeface="Cambria" panose="02040503050406030204" pitchFamily="18" charset="0"/>
              <a:ea typeface="MS ??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nghĩa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vụ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cơ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bản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công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B0F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srgbClr val="00B0F0"/>
              </a:solidFill>
              <a:latin typeface="Cambria" panose="02040503050406030204" pitchFamily="18" charset="0"/>
              <a:ea typeface="MS ??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2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381442"/>
            <a:ext cx="1949598" cy="1657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-1269" r="8734" b="-761"/>
          <a:stretch/>
        </p:blipFill>
        <p:spPr>
          <a:xfrm>
            <a:off x="10026438" y="76200"/>
            <a:ext cx="641562" cy="609232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4724400" y="147628"/>
            <a:ext cx="2667000" cy="766773"/>
            <a:chOff x="3370370" y="229653"/>
            <a:chExt cx="2959926" cy="76677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3370370" y="229653"/>
              <a:ext cx="2959926" cy="766773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9525" cap="flat" cmpd="sng" algn="ctr">
              <a:solidFill>
                <a:srgbClr val="F6E068"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z="152400" extrusionH="63500" prstMaterial="dkEdge">
              <a:bevelT w="125400" h="36350" prst="relaxedInset"/>
              <a:contourClr>
                <a:srgbClr val="FFFFFF"/>
              </a:contourClr>
            </a:sp3d>
          </p:spPr>
        </p:sp>
        <p:sp>
          <p:nvSpPr>
            <p:cNvPr id="10" name="Rounded Rectangle 4"/>
            <p:cNvSpPr/>
            <p:nvPr/>
          </p:nvSpPr>
          <p:spPr>
            <a:xfrm>
              <a:off x="3392828" y="463026"/>
              <a:ext cx="2915010" cy="228600"/>
            </a:xfrm>
            <a:prstGeom prst="rect">
              <a:avLst/>
            </a:prstGeom>
            <a:noFill/>
            <a:ln>
              <a:noFill/>
            </a:ln>
            <a:effectLst/>
            <a:sp3d z="152400"/>
          </p:spPr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endPara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114800" y="9906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0" y="1530489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algn="just"/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just"/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</a:t>
            </a:r>
          </a:p>
          <a:p>
            <a:pPr algn="just"/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ngưỡng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just"/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khiếu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khoẻ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,...</a:t>
            </a:r>
          </a:p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tuân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thuế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44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-28575"/>
            <a:ext cx="1949598" cy="1657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-1269" r="8734" b="-761"/>
          <a:stretch/>
        </p:blipFill>
        <p:spPr>
          <a:xfrm>
            <a:off x="10026438" y="76200"/>
            <a:ext cx="641562" cy="609232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4648200" y="147628"/>
            <a:ext cx="2667000" cy="766773"/>
            <a:chOff x="3370370" y="229653"/>
            <a:chExt cx="2959926" cy="76677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3370370" y="229653"/>
              <a:ext cx="2959926" cy="766773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9525" cap="flat" cmpd="sng" algn="ctr">
              <a:solidFill>
                <a:srgbClr val="F6E068"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z="152400" extrusionH="63500" prstMaterial="dkEdge">
              <a:bevelT w="125400" h="36350" prst="relaxedInset"/>
              <a:contourClr>
                <a:srgbClr val="FFFFFF"/>
              </a:contourClr>
            </a:sp3d>
          </p:spPr>
        </p:sp>
        <p:sp>
          <p:nvSpPr>
            <p:cNvPr id="10" name="Rounded Rectangle 4"/>
            <p:cNvSpPr/>
            <p:nvPr/>
          </p:nvSpPr>
          <p:spPr>
            <a:xfrm>
              <a:off x="3392828" y="463026"/>
              <a:ext cx="2915010" cy="228600"/>
            </a:xfrm>
            <a:prstGeom prst="rect">
              <a:avLst/>
            </a:prstGeom>
            <a:noFill/>
            <a:ln>
              <a:noFill/>
            </a:ln>
            <a:effectLst/>
            <a:sp3d z="152400"/>
          </p:spPr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endPara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114800" y="9906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1524000"/>
            <a:ext cx="9067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27);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28);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25);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ngưỡng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24)…</a:t>
            </a:r>
          </a:p>
          <a:p>
            <a:pPr algn="just"/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20),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21),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(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22…</a:t>
            </a:r>
          </a:p>
          <a:p>
            <a:pPr algn="just"/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33),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ở,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32)…</a:t>
            </a:r>
          </a:p>
          <a:p>
            <a:pPr algn="just"/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39)</a:t>
            </a:r>
          </a:p>
          <a:p>
            <a:pPr algn="just"/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44);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45);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tuân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46)…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ea typeface="MS ??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A271FE-69EA-4404-8A77-3465599B4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14480" y="470688"/>
            <a:ext cx="7903732" cy="55300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B860A6-AB5E-4F4C-AF53-5013154CA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7EEE10-6A6D-48B3-B644-39327E648A85}"/>
              </a:ext>
            </a:extLst>
          </p:cNvPr>
          <p:cNvSpPr txBox="1"/>
          <p:nvPr/>
        </p:nvSpPr>
        <p:spPr>
          <a:xfrm>
            <a:off x="2209800" y="1295401"/>
            <a:ext cx="4953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ở;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ngưỡng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FDDD6C-65EB-458A-AC4C-3455FA7711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9660" y="620690"/>
            <a:ext cx="1158340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52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2926" y="2438401"/>
            <a:ext cx="4623060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ED1E28"/>
                </a:solidFill>
              </a:rPr>
              <a:t>TẠM BIỆT</a:t>
            </a:r>
          </a:p>
          <a:p>
            <a:pPr algn="ctr"/>
            <a:r>
              <a:rPr lang="en-US" sz="3600" b="1" dirty="0">
                <a:ln/>
                <a:solidFill>
                  <a:srgbClr val="ED1E28"/>
                </a:solidFill>
              </a:rPr>
              <a:t>CHÚC CÁC EM HỌC TỐT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0" y="914400"/>
            <a:ext cx="24384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TRƯỜNG </a:t>
            </a:r>
            <a:r>
              <a:rPr lang="en-US" sz="135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THCS </a:t>
            </a:r>
            <a:r>
              <a:rPr lang="en-US" sz="1350" b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CỔ BI</a:t>
            </a:r>
            <a:endParaRPr lang="en-US" sz="135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8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691</Words>
  <Application>Microsoft Office PowerPoint</Application>
  <PresentationFormat>Widescreen</PresentationFormat>
  <Paragraphs>80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微软雅黑</vt:lpstr>
      <vt:lpstr>宋体</vt:lpstr>
      <vt:lpstr>.VnArial Narrow</vt:lpstr>
      <vt:lpstr>Arial</vt:lpstr>
      <vt:lpstr>Calibri</vt:lpstr>
      <vt:lpstr>Calibri Light</vt:lpstr>
      <vt:lpstr>Cambria</vt:lpstr>
      <vt:lpstr>MS ??</vt:lpstr>
      <vt:lpstr>Tahoma</vt:lpstr>
      <vt:lpstr>Times New Roman</vt:lpstr>
      <vt:lpstr>Webdings</vt:lpstr>
      <vt:lpstr>Wingdings</vt:lpstr>
      <vt:lpstr>1_第一PPT，www.1ppt.com</vt:lpstr>
      <vt:lpstr>2_第一PPT，www.1ppt.com</vt:lpstr>
      <vt:lpstr>3_Office Theme</vt:lpstr>
      <vt:lpstr>6_Office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111</cp:revision>
  <dcterms:created xsi:type="dcterms:W3CDTF">2021-04-18T07:45:22Z</dcterms:created>
  <dcterms:modified xsi:type="dcterms:W3CDTF">2023-07-20T16:04:04Z</dcterms:modified>
</cp:coreProperties>
</file>